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mp4" ContentType="video/mp4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1" r:id="rId2"/>
    <p:sldId id="323" r:id="rId3"/>
    <p:sldId id="324" r:id="rId4"/>
    <p:sldId id="312" r:id="rId5"/>
    <p:sldId id="313" r:id="rId6"/>
    <p:sldId id="314" r:id="rId7"/>
    <p:sldId id="316" r:id="rId8"/>
    <p:sldId id="357" r:id="rId9"/>
    <p:sldId id="349" r:id="rId10"/>
    <p:sldId id="348" r:id="rId11"/>
    <p:sldId id="288" r:id="rId12"/>
    <p:sldId id="321" r:id="rId13"/>
    <p:sldId id="322" r:id="rId14"/>
    <p:sldId id="363" r:id="rId15"/>
    <p:sldId id="352" r:id="rId16"/>
    <p:sldId id="338" r:id="rId17"/>
    <p:sldId id="329" r:id="rId18"/>
    <p:sldId id="351" r:id="rId19"/>
    <p:sldId id="354" r:id="rId20"/>
    <p:sldId id="330" r:id="rId21"/>
    <p:sldId id="355" r:id="rId22"/>
    <p:sldId id="344" r:id="rId23"/>
    <p:sldId id="356" r:id="rId24"/>
    <p:sldId id="34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itch" id="{AAABAC8B-B02B-4D78-A688-FB1C9312F165}">
          <p14:sldIdLst>
            <p14:sldId id="271"/>
            <p14:sldId id="323"/>
            <p14:sldId id="324"/>
            <p14:sldId id="312"/>
            <p14:sldId id="313"/>
            <p14:sldId id="314"/>
            <p14:sldId id="316"/>
            <p14:sldId id="357"/>
            <p14:sldId id="349"/>
            <p14:sldId id="348"/>
            <p14:sldId id="288"/>
            <p14:sldId id="321"/>
            <p14:sldId id="322"/>
            <p14:sldId id="363"/>
            <p14:sldId id="352"/>
            <p14:sldId id="338"/>
            <p14:sldId id="329"/>
            <p14:sldId id="351"/>
            <p14:sldId id="354"/>
            <p14:sldId id="330"/>
            <p14:sldId id="355"/>
            <p14:sldId id="344"/>
            <p14:sldId id="356"/>
            <p14:sldId id="3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2D2"/>
    <a:srgbClr val="69A7DE"/>
    <a:srgbClr val="86D4C3"/>
    <a:srgbClr val="B6D7EA"/>
    <a:srgbClr val="FFFFFF"/>
    <a:srgbClr val="AC93DE"/>
    <a:srgbClr val="6CABDB"/>
    <a:srgbClr val="424447"/>
    <a:srgbClr val="89D9C0"/>
    <a:srgbClr val="21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994" autoAdjust="0"/>
  </p:normalViewPr>
  <p:slideViewPr>
    <p:cSldViewPr snapToGrid="0">
      <p:cViewPr varScale="1">
        <p:scale>
          <a:sx n="121" d="100"/>
          <a:sy n="121" d="100"/>
        </p:scale>
        <p:origin x="24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32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E0E33-C34C-4A61-9864-59E7994F9915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B1434-98A0-4E72-898B-519E2365BC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410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B1434-98A0-4E72-898B-519E2365BC7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97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B1434-98A0-4E72-898B-519E2365BC7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4537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B1434-98A0-4E72-898B-519E2365BC7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710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6602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F54201C-DC6D-4C80-86A3-D3360AA82F56}"/>
              </a:ext>
            </a:extLst>
          </p:cNvPr>
          <p:cNvSpPr/>
          <p:nvPr userDrawn="1"/>
        </p:nvSpPr>
        <p:spPr bwMode="auto">
          <a:xfrm>
            <a:off x="-636671" y="0"/>
            <a:ext cx="400050" cy="400050"/>
          </a:xfrm>
          <a:prstGeom prst="rect">
            <a:avLst/>
          </a:prstGeom>
          <a:solidFill>
            <a:srgbClr val="D2D2D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437FDA7-5B7F-4ABB-8222-0F516FD64DB5}"/>
              </a:ext>
            </a:extLst>
          </p:cNvPr>
          <p:cNvSpPr/>
          <p:nvPr userDrawn="1"/>
        </p:nvSpPr>
        <p:spPr bwMode="auto">
          <a:xfrm>
            <a:off x="-636671" y="549564"/>
            <a:ext cx="400050" cy="400050"/>
          </a:xfrm>
          <a:prstGeom prst="rect">
            <a:avLst/>
          </a:prstGeom>
          <a:solidFill>
            <a:srgbClr val="86D4C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42742E3-F954-41CC-AED2-33847B8C0B55}"/>
              </a:ext>
            </a:extLst>
          </p:cNvPr>
          <p:cNvSpPr/>
          <p:nvPr userDrawn="1"/>
        </p:nvSpPr>
        <p:spPr bwMode="auto">
          <a:xfrm>
            <a:off x="-636671" y="1099127"/>
            <a:ext cx="400050" cy="400050"/>
          </a:xfrm>
          <a:prstGeom prst="rect">
            <a:avLst/>
          </a:prstGeom>
          <a:solidFill>
            <a:srgbClr val="69A7D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E4DE362-4395-4BF6-B7B4-7F483EC19837}"/>
              </a:ext>
            </a:extLst>
          </p:cNvPr>
          <p:cNvSpPr/>
          <p:nvPr userDrawn="1"/>
        </p:nvSpPr>
        <p:spPr bwMode="auto">
          <a:xfrm>
            <a:off x="-497449" y="2320200"/>
            <a:ext cx="82800" cy="2217600"/>
          </a:xfrm>
          <a:prstGeom prst="rect">
            <a:avLst/>
          </a:prstGeom>
          <a:gradFill rotWithShape="0">
            <a:gsLst>
              <a:gs pos="0">
                <a:srgbClr val="B292DE"/>
              </a:gs>
              <a:gs pos="26312">
                <a:srgbClr val="8C99E0"/>
              </a:gs>
              <a:gs pos="50258">
                <a:srgbClr val="65A0E2"/>
              </a:gs>
              <a:gs pos="100000">
                <a:srgbClr val="89D9C0"/>
              </a:gs>
            </a:gsLst>
            <a:lin ang="16380000" scaled="1"/>
          </a:gradFill>
          <a:ln w="635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B9BA2B6-A5CB-4159-A1A2-06F3482F64CF}"/>
              </a:ext>
            </a:extLst>
          </p:cNvPr>
          <p:cNvSpPr/>
          <p:nvPr userDrawn="1"/>
        </p:nvSpPr>
        <p:spPr bwMode="auto">
          <a:xfrm>
            <a:off x="-636671" y="1648690"/>
            <a:ext cx="400050" cy="400050"/>
          </a:xfrm>
          <a:prstGeom prst="rect">
            <a:avLst/>
          </a:prstGeom>
          <a:solidFill>
            <a:srgbClr val="AC93D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45207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050" name="Rectangle 2"/>
          <p:cNvSpPr>
            <a:spLocks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6878A3">
              <a:alpha val="9999"/>
            </a:srgbClr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1A7D99D-2598-47B8-BC66-608187B33CDE}"/>
              </a:ext>
            </a:extLst>
          </p:cNvPr>
          <p:cNvSpPr/>
          <p:nvPr userDrawn="1"/>
        </p:nvSpPr>
        <p:spPr bwMode="auto">
          <a:xfrm>
            <a:off x="-636671" y="0"/>
            <a:ext cx="400050" cy="400050"/>
          </a:xfrm>
          <a:prstGeom prst="rect">
            <a:avLst/>
          </a:prstGeom>
          <a:solidFill>
            <a:srgbClr val="D2D2D2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D308037-CE8A-4610-A5A8-1240B2E91459}"/>
              </a:ext>
            </a:extLst>
          </p:cNvPr>
          <p:cNvSpPr/>
          <p:nvPr userDrawn="1"/>
        </p:nvSpPr>
        <p:spPr bwMode="auto">
          <a:xfrm>
            <a:off x="-636671" y="549564"/>
            <a:ext cx="400050" cy="400050"/>
          </a:xfrm>
          <a:prstGeom prst="rect">
            <a:avLst/>
          </a:prstGeom>
          <a:solidFill>
            <a:srgbClr val="86D4C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85A5448-06E2-4D7B-AC33-E120285D8C8D}"/>
              </a:ext>
            </a:extLst>
          </p:cNvPr>
          <p:cNvSpPr/>
          <p:nvPr userDrawn="1"/>
        </p:nvSpPr>
        <p:spPr bwMode="auto">
          <a:xfrm>
            <a:off x="-636671" y="1099127"/>
            <a:ext cx="400050" cy="400050"/>
          </a:xfrm>
          <a:prstGeom prst="rect">
            <a:avLst/>
          </a:prstGeom>
          <a:solidFill>
            <a:srgbClr val="69A7D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2B5D9C3-036A-4AD8-87E4-A3183CC33493}"/>
              </a:ext>
            </a:extLst>
          </p:cNvPr>
          <p:cNvSpPr/>
          <p:nvPr userDrawn="1"/>
        </p:nvSpPr>
        <p:spPr bwMode="auto">
          <a:xfrm>
            <a:off x="-497449" y="2320200"/>
            <a:ext cx="82800" cy="2217600"/>
          </a:xfrm>
          <a:prstGeom prst="rect">
            <a:avLst/>
          </a:prstGeom>
          <a:gradFill rotWithShape="0">
            <a:gsLst>
              <a:gs pos="0">
                <a:srgbClr val="B292DE"/>
              </a:gs>
              <a:gs pos="26312">
                <a:srgbClr val="8C99E0"/>
              </a:gs>
              <a:gs pos="50258">
                <a:srgbClr val="65A0E2"/>
              </a:gs>
              <a:gs pos="100000">
                <a:srgbClr val="89D9C0"/>
              </a:gs>
            </a:gsLst>
            <a:lin ang="16380000" scaled="1"/>
          </a:gradFill>
          <a:ln w="635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F50B11C-B7E2-4801-9EFA-D62FB048D099}"/>
              </a:ext>
            </a:extLst>
          </p:cNvPr>
          <p:cNvSpPr/>
          <p:nvPr userDrawn="1"/>
        </p:nvSpPr>
        <p:spPr bwMode="auto">
          <a:xfrm>
            <a:off x="-636671" y="1648690"/>
            <a:ext cx="400050" cy="400050"/>
          </a:xfrm>
          <a:prstGeom prst="rect">
            <a:avLst/>
          </a:prstGeom>
          <a:solidFill>
            <a:srgbClr val="AC93DE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66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5" r:id="rId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j-lt"/>
          <a:ea typeface="+mj-ea"/>
          <a:cs typeface="+mj-cs"/>
          <a:sym typeface="Roboto Regular" charset="0"/>
        </a:defRPr>
      </a:lvl1pPr>
      <a:lvl2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2pPr>
      <a:lvl3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3pPr>
      <a:lvl4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4pPr>
      <a:lvl5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5pPr>
      <a:lvl6pPr marL="2286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6pPr>
      <a:lvl7pPr marL="4572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7pPr>
      <a:lvl8pPr marL="6858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8pPr>
      <a:lvl9pPr marL="9144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Roboto Regular" charset="0"/>
          <a:ea typeface="Heiti SC Light" charset="0"/>
          <a:cs typeface="Heiti SC Light" charset="0"/>
          <a:sym typeface="Roboto Regular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1pPr>
      <a:lvl2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2pPr>
      <a:lvl3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3pPr>
      <a:lvl4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4pPr>
      <a:lvl5pPr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5pPr>
      <a:lvl6pPr marL="2286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6pPr>
      <a:lvl7pPr marL="4572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7pPr>
      <a:lvl8pPr marL="6858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8pPr>
      <a:lvl9pPr marL="914400" algn="ctr" rtl="0" fontAlgn="base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Roboto Regular" charset="0"/>
        </a:defRPr>
      </a:lvl9pPr>
    </p:bodyStyle>
    <p:otherStyle>
      <a:defPPr>
        <a:defRPr lang="en-US"/>
      </a:defPPr>
      <a:lvl1pPr marL="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sv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sv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microsoft.com/office/2007/relationships/hdphoto" Target="../media/hdphoto1.wdp"/><Relationship Id="rId5" Type="http://schemas.openxmlformats.org/officeDocument/2006/relationships/image" Target="../media/image2.png"/><Relationship Id="rId6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3.sv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sv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9B0D510B-1402-46C5-828A-61F704654841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xmlns="" id="{46793233-2D5A-4099-AB34-886600398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61674" y="2262482"/>
            <a:ext cx="1468652" cy="155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1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B6FDA42-A30D-4E65-92BA-FDC659CE7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1" b="58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BD1A7B7B-0344-468F-8BB8-DCDF25158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9657" y="5663254"/>
            <a:ext cx="669024" cy="70792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B26505D5-D3AF-4E86-9419-860A7427FA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81" y="0"/>
            <a:ext cx="9879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7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B6FDA42-A30D-4E65-92BA-FDC659CE7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1" b="58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BD1A7B7B-0344-468F-8BB8-DCDF25158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9657" y="5663254"/>
            <a:ext cx="669024" cy="7079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26505D5-D3AF-4E86-9419-860A7427FA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82" y="0"/>
            <a:ext cx="9879435" cy="6857999"/>
          </a:xfrm>
          <a:prstGeom prst="rect">
            <a:avLst/>
          </a:prstGeom>
          <a:effectLst>
            <a:outerShdw blurRad="190500" dist="279400" dir="2700000" algn="tl" rotWithShape="0">
              <a:prstClr val="black">
                <a:alpha val="58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02243A7-30D5-41D3-A612-F3FB059125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4" t="21462" r="20203" b="29240"/>
          <a:stretch/>
        </p:blipFill>
        <p:spPr>
          <a:xfrm>
            <a:off x="3212433" y="1270083"/>
            <a:ext cx="5823284" cy="3380874"/>
          </a:xfrm>
          <a:prstGeom prst="rect">
            <a:avLst/>
          </a:prstGeom>
          <a:effectLst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F2A1D54-CC31-4DDB-8B05-90E2E3DD7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433" y="2672339"/>
            <a:ext cx="5751474" cy="275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A72C2B6-260C-4080-88DE-D4A952B4B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1D3A495-8167-437D-99A6-D2CBA93EE962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pic>
        <p:nvPicPr>
          <p:cNvPr id="9" name="Image 1" descr="13-blendbow-sb20170320143-light.jpg">
            <a:extLst>
              <a:ext uri="{FF2B5EF4-FFF2-40B4-BE49-F238E27FC236}">
                <a16:creationId xmlns:a16="http://schemas.microsoft.com/office/drawing/2014/main" xmlns="" id="{CEF1D2C2-99C9-4BA8-8C2C-812AA06AB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200" b="92867" l="6000" r="91300">
                        <a14:foregroundMark x1="26500" y1="70400" x2="26500" y2="70400"/>
                        <a14:foregroundMark x1="11400" y1="80067" x2="11400" y2="80067"/>
                        <a14:foregroundMark x1="11200" y1="80067" x2="17500" y2="72133"/>
                        <a14:foregroundMark x1="17500" y1="72133" x2="15000" y2="60733"/>
                        <a14:foregroundMark x1="6000" y1="82667" x2="6200" y2="74600"/>
                        <a14:foregroundMark x1="9000" y1="51667" x2="7000" y2="51467"/>
                        <a14:foregroundMark x1="10600" y1="51067" x2="8100" y2="51467"/>
                        <a14:foregroundMark x1="12500" y1="47267" x2="13100" y2="38333"/>
                        <a14:foregroundMark x1="13100" y1="38667" x2="10900" y2="44333"/>
                        <a14:foregroundMark x1="10600" y1="40133" x2="10600" y2="44733"/>
                        <a14:foregroundMark x1="10900" y1="44000" x2="12800" y2="45600"/>
                        <a14:foregroundMark x1="18800" y1="41933" x2="17800" y2="33733"/>
                        <a14:foregroundMark x1="17800" y1="33733" x2="31200" y2="35600"/>
                        <a14:foregroundMark x1="31200" y1="35600" x2="32500" y2="37600"/>
                        <a14:foregroundMark x1="16100" y1="32667" x2="28900" y2="33400"/>
                        <a14:foregroundMark x1="28900" y1="33400" x2="22600" y2="33200"/>
                        <a14:foregroundMark x1="87800" y1="53667" x2="91300" y2="79733"/>
                        <a14:foregroundMark x1="91300" y1="79733" x2="88100" y2="84267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162"/>
          <a:stretch/>
        </p:blipFill>
        <p:spPr>
          <a:xfrm>
            <a:off x="4555460" y="621252"/>
            <a:ext cx="5990297" cy="636508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B6E6FFDB-A369-428C-AE00-5C4518C54670}"/>
              </a:ext>
            </a:extLst>
          </p:cNvPr>
          <p:cNvGrpSpPr/>
          <p:nvPr/>
        </p:nvGrpSpPr>
        <p:grpSpPr>
          <a:xfrm>
            <a:off x="566634" y="1126497"/>
            <a:ext cx="3562437" cy="2217600"/>
            <a:chOff x="1029227" y="1126497"/>
            <a:chExt cx="3562437" cy="2217600"/>
          </a:xfrm>
        </p:grpSpPr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xmlns="" id="{2169B527-8A6B-4B0D-A4CA-9D884C5AD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D8AFAEE7-7BB4-4577-AC3E-E3B52A2C4B35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xmlns="" id="{87174709-EC43-4971-8EEB-4CDD874EC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20K€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PRICE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B32F5E8F-B9A9-467E-8A12-D8C03EF407B3}"/>
              </a:ext>
            </a:extLst>
          </p:cNvPr>
          <p:cNvGrpSpPr/>
          <p:nvPr/>
        </p:nvGrpSpPr>
        <p:grpSpPr>
          <a:xfrm>
            <a:off x="566633" y="3532165"/>
            <a:ext cx="3562437" cy="2217600"/>
            <a:chOff x="1029227" y="1126497"/>
            <a:chExt cx="3562437" cy="2217600"/>
          </a:xfrm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xmlns="" id="{EC2D8F41-F1A8-42E9-A2D0-CCCA07CBA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DDDE7FCE-AA07-4A3E-B509-4F51E2E99EEB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xmlns="" id="{303C2329-4957-4A42-A445-100971449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08922"/>
              <a:ext cx="3479637" cy="125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45%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MARGIN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024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30E5D4-10F5-4317-8CD6-54A9ED9D3F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0" b="41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B902607-218F-4B00-8A84-3B448E92C13C}"/>
              </a:ext>
            </a:extLst>
          </p:cNvPr>
          <p:cNvGrpSpPr/>
          <p:nvPr/>
        </p:nvGrpSpPr>
        <p:grpSpPr>
          <a:xfrm>
            <a:off x="5471821" y="3717572"/>
            <a:ext cx="5066773" cy="2217600"/>
            <a:chOff x="1029227" y="1126497"/>
            <a:chExt cx="3562437" cy="2217600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20AF533B-8221-43EE-92DA-9BF8BD8CE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84234AA-31B2-420B-A1C3-3AB2C1639502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xmlns="" id="{7AF5EBD0-FD0C-4AB3-95F3-4BEB18D23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 smtClean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??????</a:t>
              </a:r>
              <a:endParaRPr lang="en-GB" sz="4400" spc="300" dirty="0">
                <a:solidFill>
                  <a:srgbClr val="D2D2D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  <a:sym typeface="Open Sans Light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en-GB" sz="4000" spc="600" dirty="0" smtClean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CHEAPER</a:t>
              </a:r>
              <a:endParaRPr lang="en-GB" sz="4000" spc="600" dirty="0">
                <a:solidFill>
                  <a:srgbClr val="69A7DE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Open Sans Light" charset="0"/>
              </a:endParaRPr>
            </a:p>
          </p:txBody>
        </p:sp>
      </p:grpSp>
      <p:grpSp>
        <p:nvGrpSpPr>
          <p:cNvPr id="7" name="Group 9">
            <a:extLst>
              <a:ext uri="{FF2B5EF4-FFF2-40B4-BE49-F238E27FC236}">
                <a16:creationId xmlns:a16="http://schemas.microsoft.com/office/drawing/2014/main" xmlns="" id="{B6E6FFDB-A369-428C-AE00-5C4518C54670}"/>
              </a:ext>
            </a:extLst>
          </p:cNvPr>
          <p:cNvGrpSpPr/>
          <p:nvPr/>
        </p:nvGrpSpPr>
        <p:grpSpPr>
          <a:xfrm>
            <a:off x="8304443" y="1202425"/>
            <a:ext cx="3562437" cy="2217600"/>
            <a:chOff x="1029227" y="1126497"/>
            <a:chExt cx="3562437" cy="2217600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xmlns="" id="{2169B527-8A6B-4B0D-A4CA-9D884C5AD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D8AFAEE7-7BB4-4577-AC3E-E3B52A2C4B35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xmlns="" id="{87174709-EC43-4971-8EEB-4CDD874EC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08922"/>
              <a:ext cx="3479637" cy="125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 smtClean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690€</a:t>
              </a:r>
              <a:endParaRPr lang="en-GB" sz="6000" spc="300" dirty="0">
                <a:solidFill>
                  <a:srgbClr val="D2D2D2"/>
                </a:solidFill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  <a:sym typeface="Open Sans Light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en-GB" sz="4000" spc="600" dirty="0" smtClean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/MONTH</a:t>
              </a:r>
              <a:endParaRPr lang="en-GB" sz="4000" spc="600" dirty="0">
                <a:solidFill>
                  <a:srgbClr val="69A7DE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Open Sans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25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6CDC63-9F97-4156-AB80-3E4E4DC7EA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0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A7365207-23AC-45BE-B3DA-26CD8109E69E}"/>
              </a:ext>
            </a:extLst>
          </p:cNvPr>
          <p:cNvGrpSpPr/>
          <p:nvPr/>
        </p:nvGrpSpPr>
        <p:grpSpPr>
          <a:xfrm>
            <a:off x="1724991" y="4158989"/>
            <a:ext cx="8742019" cy="2217600"/>
            <a:chOff x="1029227" y="1126497"/>
            <a:chExt cx="3562437" cy="2217600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xmlns="" id="{3729EB10-D024-414E-9D05-6BFEE2492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4D4E9778-E8CA-4196-97EC-DFA94756B78C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xmlns="" id="{E6B3AC06-5679-4A92-9D5C-8389FB52E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717669"/>
              <a:ext cx="3479637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44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Serial Entrepreneur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981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" descr="dishwasher-jobs.jpg">
            <a:extLst>
              <a:ext uri="{FF2B5EF4-FFF2-40B4-BE49-F238E27FC236}">
                <a16:creationId xmlns:a16="http://schemas.microsoft.com/office/drawing/2014/main" xmlns="" id="{92B5E834-074C-44E3-B72D-B8A947BEEB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5" r="7246" b="2500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BF34E70-F7D4-400A-81AF-3893A8A1E9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" b="101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8B1EC413-1110-447F-83DE-8AF6BD93CCF0}"/>
              </a:ext>
            </a:extLst>
          </p:cNvPr>
          <p:cNvGrpSpPr/>
          <p:nvPr/>
        </p:nvGrpSpPr>
        <p:grpSpPr>
          <a:xfrm>
            <a:off x="1434272" y="1105522"/>
            <a:ext cx="3562437" cy="2217600"/>
            <a:chOff x="1029227" y="1126497"/>
            <a:chExt cx="3562437" cy="2217600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xmlns="" id="{9F0CB7EB-CF39-4850-9504-2B95D9F46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6301F73-8EAC-4D77-A300-D0268B9CA8C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xmlns="" id="{7E2159B5-7163-41A3-B874-563944361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1.5B€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567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7B2F3A3-A88F-422D-83B1-99C0D4B672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4" b="59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5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A72C2B6-260C-4080-88DE-D4A952B4B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0D4CAAF-FEBA-4F96-A8D3-4910CCA7483F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pic>
        <p:nvPicPr>
          <p:cNvPr id="7" name="Image 2" descr="a0c3ee17749a6363c4c214c2c3798125.jpg">
            <a:extLst>
              <a:ext uri="{FF2B5EF4-FFF2-40B4-BE49-F238E27FC236}">
                <a16:creationId xmlns:a16="http://schemas.microsoft.com/office/drawing/2014/main" xmlns="" id="{FCFA4B9F-6FFE-4BD7-81DB-616FCB28D1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635" y="451794"/>
            <a:ext cx="7457014" cy="6970686"/>
          </a:xfrm>
          <a:prstGeom prst="rect">
            <a:avLst/>
          </a:prstGeom>
        </p:spPr>
      </p:pic>
      <p:grpSp>
        <p:nvGrpSpPr>
          <p:cNvPr id="17" name="Group 5">
            <a:extLst>
              <a:ext uri="{FF2B5EF4-FFF2-40B4-BE49-F238E27FC236}">
                <a16:creationId xmlns:a16="http://schemas.microsoft.com/office/drawing/2014/main" xmlns="" id="{8B1EC413-1110-447F-83DE-8AF6BD93CCF0}"/>
              </a:ext>
            </a:extLst>
          </p:cNvPr>
          <p:cNvGrpSpPr/>
          <p:nvPr/>
        </p:nvGrpSpPr>
        <p:grpSpPr>
          <a:xfrm>
            <a:off x="569859" y="1402993"/>
            <a:ext cx="3562437" cy="2217600"/>
            <a:chOff x="1029227" y="1126497"/>
            <a:chExt cx="3562437" cy="2217600"/>
          </a:xfrm>
        </p:grpSpPr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xmlns="" id="{9F0CB7EB-CF39-4850-9504-2B95D9F46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F6301F73-8EAC-4D77-A300-D0268B9CA8C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xmlns="" id="{7E2159B5-7163-41A3-B874-563944361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2.5B€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25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821860" y="1634192"/>
            <a:ext cx="2777322" cy="2776845"/>
            <a:chOff x="0" y="0"/>
            <a:chExt cx="2672" cy="2672"/>
          </a:xfrm>
        </p:grpSpPr>
        <p:sp>
          <p:nvSpPr>
            <p:cNvPr id="13313" name="Oval 1"/>
            <p:cNvSpPr>
              <a:spLocks/>
            </p:cNvSpPr>
            <p:nvPr/>
          </p:nvSpPr>
          <p:spPr bwMode="auto">
            <a:xfrm>
              <a:off x="0" y="0"/>
              <a:ext cx="2672" cy="2672"/>
            </a:xfrm>
            <a:prstGeom prst="ellipse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3314" name="Oval 2"/>
            <p:cNvSpPr>
              <a:spLocks/>
            </p:cNvSpPr>
            <p:nvPr/>
          </p:nvSpPr>
          <p:spPr bwMode="auto">
            <a:xfrm>
              <a:off x="50" y="58"/>
              <a:ext cx="2563" cy="2563"/>
            </a:xfrm>
            <a:prstGeom prst="ellipse">
              <a:avLst/>
            </a:prstGeom>
            <a:solidFill>
              <a:srgbClr val="21222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3315" name="Oval 3"/>
            <p:cNvSpPr>
              <a:spLocks/>
            </p:cNvSpPr>
            <p:nvPr/>
          </p:nvSpPr>
          <p:spPr bwMode="auto">
            <a:xfrm>
              <a:off x="214" y="214"/>
              <a:ext cx="2243" cy="2243"/>
            </a:xfrm>
            <a:prstGeom prst="ellipse">
              <a:avLst/>
            </a:prstGeom>
            <a:blipFill>
              <a:blip r:embed="rId2">
                <a:extLst/>
              </a:blip>
              <a:stretch>
                <a:fillRect/>
              </a:stretch>
            </a:blip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0" algn="ctr" rotWithShape="0">
                <a:schemeClr val="bg2">
                  <a:alpha val="10999"/>
                </a:schemeClr>
              </a:outerShdw>
            </a:effec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318" name="Rectangle 6"/>
          <p:cNvSpPr>
            <a:spLocks/>
          </p:cNvSpPr>
          <p:nvPr/>
        </p:nvSpPr>
        <p:spPr bwMode="auto">
          <a:xfrm>
            <a:off x="1034184" y="4590518"/>
            <a:ext cx="23838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CDCDCD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Morgan 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  <a:r>
              <a:rPr lang="en-US" sz="2400" dirty="0" err="1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Fellous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</a:p>
        </p:txBody>
      </p:sp>
      <p:sp>
        <p:nvSpPr>
          <p:cNvPr id="13323" name="Rectangle 11"/>
          <p:cNvSpPr>
            <a:spLocks/>
          </p:cNvSpPr>
          <p:nvPr/>
        </p:nvSpPr>
        <p:spPr bwMode="auto">
          <a:xfrm>
            <a:off x="5067674" y="4596125"/>
            <a:ext cx="20566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CDCDCD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David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  <a:r>
              <a:rPr lang="en-US" sz="2400" dirty="0" err="1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Chanial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xmlns="" id="{E8E7E660-650D-4606-B3DA-20E3AEE56298}"/>
              </a:ext>
            </a:extLst>
          </p:cNvPr>
          <p:cNvSpPr>
            <a:spLocks/>
          </p:cNvSpPr>
          <p:nvPr/>
        </p:nvSpPr>
        <p:spPr bwMode="auto">
          <a:xfrm>
            <a:off x="8594362" y="4596125"/>
            <a:ext cx="2773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CDCDCD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Philippe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  <a:r>
              <a:rPr lang="en-US" sz="2400" dirty="0" err="1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Hollender</a:t>
            </a:r>
            <a:r>
              <a:rPr lang="en-US" sz="2400" dirty="0">
                <a:solidFill>
                  <a:srgbClr val="CDCDCD"/>
                </a:solidFill>
                <a:latin typeface="Open Sans Light" charset="0"/>
                <a:ea typeface="ＭＳ Ｐゴシック" charset="0"/>
                <a:cs typeface="Open Sans Light" charset="0"/>
                <a:sym typeface="Open Sans Light" charset="0"/>
              </a:rPr>
              <a:t> 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82F622F7-FC17-473E-A788-36F544932761}"/>
              </a:ext>
            </a:extLst>
          </p:cNvPr>
          <p:cNvSpPr>
            <a:spLocks/>
          </p:cNvSpPr>
          <p:nvPr/>
        </p:nvSpPr>
        <p:spPr bwMode="auto">
          <a:xfrm>
            <a:off x="1948215" y="4990571"/>
            <a:ext cx="5557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CDCDCD"/>
                </a:solidFill>
                <a:latin typeface="Open Sans Light Italic" panose="020B0306030504020204" pitchFamily="34" charset="0"/>
                <a:ea typeface="Open Sans Light Italic" panose="020B0306030504020204" pitchFamily="34" charset="0"/>
                <a:cs typeface="Open Sans Light Italic" panose="020B0306030504020204" pitchFamily="34" charset="0"/>
                <a:sym typeface="Open Sans Light" charset="0"/>
              </a:rPr>
              <a:t>CEO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xmlns="" id="{758360BB-F8E9-461B-B6AF-22B1B727F7E6}"/>
              </a:ext>
            </a:extLst>
          </p:cNvPr>
          <p:cNvSpPr>
            <a:spLocks/>
          </p:cNvSpPr>
          <p:nvPr/>
        </p:nvSpPr>
        <p:spPr bwMode="auto">
          <a:xfrm>
            <a:off x="5827623" y="4996178"/>
            <a:ext cx="5367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CDCDCD"/>
                </a:solidFill>
                <a:latin typeface="Open Sans Light Italic" panose="020B0306030504020204" pitchFamily="34" charset="0"/>
                <a:ea typeface="Open Sans Light Italic" panose="020B0306030504020204" pitchFamily="34" charset="0"/>
                <a:cs typeface="Open Sans Light Italic" panose="020B0306030504020204" pitchFamily="34" charset="0"/>
                <a:sym typeface="Open Sans Light" charset="0"/>
              </a:rPr>
              <a:t>CTO</a:t>
            </a: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xmlns="" id="{3457F4EE-AC02-4CC9-AEBB-904ED54FC316}"/>
              </a:ext>
            </a:extLst>
          </p:cNvPr>
          <p:cNvSpPr>
            <a:spLocks/>
          </p:cNvSpPr>
          <p:nvPr/>
        </p:nvSpPr>
        <p:spPr bwMode="auto">
          <a:xfrm>
            <a:off x="8826110" y="4996178"/>
            <a:ext cx="23097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CDCDCD"/>
                </a:solidFill>
                <a:latin typeface="Open Sans Light Italic" panose="020B0306030504020204" pitchFamily="34" charset="0"/>
                <a:ea typeface="Open Sans Light Italic" panose="020B0306030504020204" pitchFamily="34" charset="0"/>
                <a:cs typeface="Open Sans Light Italic" panose="020B0306030504020204" pitchFamily="34" charset="0"/>
                <a:sym typeface="Open Sans Light" charset="0"/>
              </a:rPr>
              <a:t>Production Manager</a:t>
            </a:r>
          </a:p>
        </p:txBody>
      </p:sp>
      <p:sp>
        <p:nvSpPr>
          <p:cNvPr id="24" name="Rectangle 6">
            <a:extLst>
              <a:ext uri="{FF2B5EF4-FFF2-40B4-BE49-F238E27FC236}">
                <a16:creationId xmlns:a16="http://schemas.microsoft.com/office/drawing/2014/main" xmlns="" id="{B9D18110-3D64-4DF9-B55E-164FB511A080}"/>
              </a:ext>
            </a:extLst>
          </p:cNvPr>
          <p:cNvSpPr>
            <a:spLocks/>
          </p:cNvSpPr>
          <p:nvPr/>
        </p:nvSpPr>
        <p:spPr bwMode="auto">
          <a:xfrm>
            <a:off x="1649834" y="5348761"/>
            <a:ext cx="1152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86D4C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Open Sans Light" charset="0"/>
              </a:rPr>
              <a:t>+3 People</a:t>
            </a: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xmlns="" id="{FD0709DA-4E30-4FBE-8A42-D27E78C1A664}"/>
              </a:ext>
            </a:extLst>
          </p:cNvPr>
          <p:cNvSpPr>
            <a:spLocks/>
          </p:cNvSpPr>
          <p:nvPr/>
        </p:nvSpPr>
        <p:spPr bwMode="auto">
          <a:xfrm>
            <a:off x="5519720" y="5354368"/>
            <a:ext cx="1152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86D4C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Open Sans Light" charset="0"/>
              </a:rPr>
              <a:t>+4 People</a:t>
            </a: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xmlns="" id="{C299BE86-F293-484B-8E38-84C032E0B206}"/>
              </a:ext>
            </a:extLst>
          </p:cNvPr>
          <p:cNvSpPr>
            <a:spLocks/>
          </p:cNvSpPr>
          <p:nvPr/>
        </p:nvSpPr>
        <p:spPr bwMode="auto">
          <a:xfrm>
            <a:off x="9331742" y="5354368"/>
            <a:ext cx="12984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86D4C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Open Sans Light" charset="0"/>
              </a:rPr>
              <a:t>+10 People</a:t>
            </a: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xmlns="" id="{2066A290-1E4E-42EE-A152-0D7E6D5C6E99}"/>
              </a:ext>
            </a:extLst>
          </p:cNvPr>
          <p:cNvSpPr>
            <a:spLocks/>
          </p:cNvSpPr>
          <p:nvPr/>
        </p:nvSpPr>
        <p:spPr bwMode="auto">
          <a:xfrm>
            <a:off x="1841168" y="1120725"/>
            <a:ext cx="7698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69A7DE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Sales </a:t>
            </a:r>
            <a:endParaRPr lang="en-US" sz="2400" dirty="0">
              <a:solidFill>
                <a:srgbClr val="69A7DE"/>
              </a:solidFill>
              <a:latin typeface="Open Sans Light" charset="0"/>
              <a:ea typeface="ＭＳ Ｐゴシック" charset="0"/>
              <a:cs typeface="Open Sans Light" charset="0"/>
              <a:sym typeface="Open Sans Light" charset="0"/>
            </a:endParaRPr>
          </a:p>
        </p:txBody>
      </p:sp>
      <p:sp>
        <p:nvSpPr>
          <p:cNvPr id="28" name="Rectangle 11">
            <a:extLst>
              <a:ext uri="{FF2B5EF4-FFF2-40B4-BE49-F238E27FC236}">
                <a16:creationId xmlns:a16="http://schemas.microsoft.com/office/drawing/2014/main" xmlns="" id="{8AD7515B-6061-45C4-B91D-066F3C03B54C}"/>
              </a:ext>
            </a:extLst>
          </p:cNvPr>
          <p:cNvSpPr>
            <a:spLocks/>
          </p:cNvSpPr>
          <p:nvPr/>
        </p:nvSpPr>
        <p:spPr bwMode="auto">
          <a:xfrm>
            <a:off x="5764980" y="1126332"/>
            <a:ext cx="6620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69A7DE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R&amp;D</a:t>
            </a:r>
            <a:endParaRPr lang="en-US" sz="2400" dirty="0">
              <a:solidFill>
                <a:srgbClr val="69A7DE"/>
              </a:solidFill>
              <a:latin typeface="Open Sans Light" charset="0"/>
              <a:ea typeface="ＭＳ Ｐゴシック" charset="0"/>
              <a:cs typeface="Open Sans Light" charset="0"/>
              <a:sym typeface="Open Sans Light" charset="0"/>
            </a:endParaRP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xmlns="" id="{C9094DF7-101E-44FE-A8C3-250DB2D4E3AE}"/>
              </a:ext>
            </a:extLst>
          </p:cNvPr>
          <p:cNvSpPr>
            <a:spLocks/>
          </p:cNvSpPr>
          <p:nvPr/>
        </p:nvSpPr>
        <p:spPr bwMode="auto">
          <a:xfrm>
            <a:off x="9245263" y="1126332"/>
            <a:ext cx="14714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69A7DE"/>
                </a:solidFill>
                <a:latin typeface="Open Sans Bold" charset="0"/>
                <a:ea typeface="ＭＳ Ｐゴシック" charset="0"/>
                <a:cs typeface="Open Sans Bold" charset="0"/>
                <a:sym typeface="Open Sans Bold" charset="0"/>
              </a:rPr>
              <a:t>Production </a:t>
            </a:r>
            <a:endParaRPr lang="en-US" sz="2400" dirty="0">
              <a:solidFill>
                <a:srgbClr val="69A7DE"/>
              </a:solidFill>
              <a:latin typeface="Open Sans Light" charset="0"/>
              <a:ea typeface="ＭＳ Ｐゴシック" charset="0"/>
              <a:cs typeface="Open Sans Light" charset="0"/>
              <a:sym typeface="Open Sans Light" charset="0"/>
            </a:endParaRPr>
          </a:p>
        </p:txBody>
      </p:sp>
      <p:grpSp>
        <p:nvGrpSpPr>
          <p:cNvPr id="30" name="Group 5">
            <a:extLst>
              <a:ext uri="{FF2B5EF4-FFF2-40B4-BE49-F238E27FC236}">
                <a16:creationId xmlns:a16="http://schemas.microsoft.com/office/drawing/2014/main" xmlns="" id="{415941CA-5066-465A-8415-9DFEE46282D6}"/>
              </a:ext>
            </a:extLst>
          </p:cNvPr>
          <p:cNvGrpSpPr>
            <a:grpSpLocks/>
          </p:cNvGrpSpPr>
          <p:nvPr/>
        </p:nvGrpSpPr>
        <p:grpSpPr bwMode="auto">
          <a:xfrm>
            <a:off x="4702663" y="1634192"/>
            <a:ext cx="2777322" cy="2776845"/>
            <a:chOff x="0" y="0"/>
            <a:chExt cx="2672" cy="2672"/>
          </a:xfrm>
        </p:grpSpPr>
        <p:sp>
          <p:nvSpPr>
            <p:cNvPr id="33" name="Oval 1">
              <a:extLst>
                <a:ext uri="{FF2B5EF4-FFF2-40B4-BE49-F238E27FC236}">
                  <a16:creationId xmlns:a16="http://schemas.microsoft.com/office/drawing/2014/main" xmlns="" id="{CC3335C7-B394-448C-A46A-0E9CB1B37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672" cy="2672"/>
            </a:xfrm>
            <a:prstGeom prst="ellipse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34" name="Oval 2">
              <a:extLst>
                <a:ext uri="{FF2B5EF4-FFF2-40B4-BE49-F238E27FC236}">
                  <a16:creationId xmlns:a16="http://schemas.microsoft.com/office/drawing/2014/main" xmlns="" id="{38FB6975-420B-4F98-865E-F362E6BA5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58"/>
              <a:ext cx="2563" cy="2563"/>
            </a:xfrm>
            <a:prstGeom prst="ellipse">
              <a:avLst/>
            </a:prstGeom>
            <a:solidFill>
              <a:srgbClr val="21222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35" name="Oval 3">
              <a:extLst>
                <a:ext uri="{FF2B5EF4-FFF2-40B4-BE49-F238E27FC236}">
                  <a16:creationId xmlns:a16="http://schemas.microsoft.com/office/drawing/2014/main" xmlns="" id="{C3E9FADC-8357-49AC-BA19-D03233569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4"/>
              <a:ext cx="2243" cy="22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0" algn="ctr" rotWithShape="0">
                <a:schemeClr val="bg2">
                  <a:alpha val="10999"/>
                </a:schemeClr>
              </a:outerShdw>
            </a:effec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6" name="Group 5">
            <a:extLst>
              <a:ext uri="{FF2B5EF4-FFF2-40B4-BE49-F238E27FC236}">
                <a16:creationId xmlns:a16="http://schemas.microsoft.com/office/drawing/2014/main" xmlns="" id="{49CAD6D5-0EEA-457A-9848-3FBA1389BDBC}"/>
              </a:ext>
            </a:extLst>
          </p:cNvPr>
          <p:cNvGrpSpPr>
            <a:grpSpLocks/>
          </p:cNvGrpSpPr>
          <p:nvPr/>
        </p:nvGrpSpPr>
        <p:grpSpPr bwMode="auto">
          <a:xfrm>
            <a:off x="8587622" y="1634192"/>
            <a:ext cx="2777322" cy="2776845"/>
            <a:chOff x="0" y="0"/>
            <a:chExt cx="2672" cy="2672"/>
          </a:xfrm>
        </p:grpSpPr>
        <p:sp>
          <p:nvSpPr>
            <p:cNvPr id="37" name="Oval 1">
              <a:extLst>
                <a:ext uri="{FF2B5EF4-FFF2-40B4-BE49-F238E27FC236}">
                  <a16:creationId xmlns:a16="http://schemas.microsoft.com/office/drawing/2014/main" xmlns="" id="{209ECD18-D405-425F-9749-40977FC3E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672" cy="2672"/>
            </a:xfrm>
            <a:prstGeom prst="ellipse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38" name="Oval 2">
              <a:extLst>
                <a:ext uri="{FF2B5EF4-FFF2-40B4-BE49-F238E27FC236}">
                  <a16:creationId xmlns:a16="http://schemas.microsoft.com/office/drawing/2014/main" xmlns="" id="{AED7F593-A2D0-44E6-B534-2983EAE3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58"/>
              <a:ext cx="2563" cy="2563"/>
            </a:xfrm>
            <a:prstGeom prst="ellipse">
              <a:avLst/>
            </a:prstGeom>
            <a:solidFill>
              <a:srgbClr val="212225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39" name="Oval 3">
              <a:extLst>
                <a:ext uri="{FF2B5EF4-FFF2-40B4-BE49-F238E27FC236}">
                  <a16:creationId xmlns:a16="http://schemas.microsoft.com/office/drawing/2014/main" xmlns="" id="{5D79E380-B830-48F4-B3A0-36EBD3D4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4"/>
              <a:ext cx="2243" cy="2243"/>
            </a:xfrm>
            <a:prstGeom prst="ellipse">
              <a:avLst/>
            </a:prstGeom>
            <a:blipFill>
              <a:blip r:embed="rId4">
                <a:extLst/>
              </a:blip>
              <a:stretch>
                <a:fillRect/>
              </a:stretch>
            </a:blip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127000" algn="ctr" rotWithShape="0">
                <a:schemeClr val="bg2">
                  <a:alpha val="10999"/>
                </a:schemeClr>
              </a:outerShdw>
            </a:effec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10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>
            <a:extLst>
              <a:ext uri="{FF2B5EF4-FFF2-40B4-BE49-F238E27FC236}">
                <a16:creationId xmlns:a16="http://schemas.microsoft.com/office/drawing/2014/main" xmlns="" id="{9B0D510B-1402-46C5-828A-61F704654841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 sz="90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0D6C9FFD-FB03-4C57-BD30-9C95CA02C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61674" y="2175654"/>
            <a:ext cx="1468652" cy="15540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837AA43-F9D0-427A-A8E0-C09DD920C7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11" r="4396"/>
          <a:stretch/>
        </p:blipFill>
        <p:spPr>
          <a:xfrm>
            <a:off x="18662" y="-1"/>
            <a:ext cx="12173338" cy="6858001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81ABE852-9FB0-4DB8-9F1F-D47659626476}"/>
              </a:ext>
            </a:extLst>
          </p:cNvPr>
          <p:cNvSpPr>
            <a:spLocks/>
          </p:cNvSpPr>
          <p:nvPr/>
        </p:nvSpPr>
        <p:spPr bwMode="auto">
          <a:xfrm>
            <a:off x="3844090" y="4282787"/>
            <a:ext cx="45038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 anchorCtr="1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Light Italic" panose="020B0306030504020204" pitchFamily="34" charset="0"/>
                <a:ea typeface="Open Sans Light Italic" panose="020B0306030504020204" pitchFamily="34" charset="0"/>
                <a:cs typeface="Open Sans Light Italic" panose="020B0306030504020204" pitchFamily="34" charset="0"/>
                <a:sym typeface="Open Sans Bold" charset="0"/>
              </a:rPr>
              <a:t>Perfect cocktails in a few seconds</a:t>
            </a:r>
          </a:p>
        </p:txBody>
      </p:sp>
      <p:grpSp>
        <p:nvGrpSpPr>
          <p:cNvPr id="13" name="Group 7">
            <a:extLst>
              <a:ext uri="{FF2B5EF4-FFF2-40B4-BE49-F238E27FC236}">
                <a16:creationId xmlns:a16="http://schemas.microsoft.com/office/drawing/2014/main" xmlns="" id="{5D101698-2DC8-4393-8DE7-87B8B2860D1C}"/>
              </a:ext>
            </a:extLst>
          </p:cNvPr>
          <p:cNvGrpSpPr>
            <a:grpSpLocks/>
          </p:cNvGrpSpPr>
          <p:nvPr/>
        </p:nvGrpSpPr>
        <p:grpSpPr bwMode="auto">
          <a:xfrm>
            <a:off x="3974883" y="4153665"/>
            <a:ext cx="4272012" cy="624108"/>
            <a:chOff x="0" y="0"/>
            <a:chExt cx="6183" cy="1831"/>
          </a:xfrm>
        </p:grpSpPr>
        <p:sp>
          <p:nvSpPr>
            <p:cNvPr id="14" name="Line 5">
              <a:extLst>
                <a:ext uri="{FF2B5EF4-FFF2-40B4-BE49-F238E27FC236}">
                  <a16:creationId xmlns:a16="http://schemas.microsoft.com/office/drawing/2014/main" xmlns="" id="{6EFA4AF6-3321-480B-950E-2C1D63238C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" y="0"/>
              <a:ext cx="6181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Line 6">
              <a:extLst>
                <a:ext uri="{FF2B5EF4-FFF2-40B4-BE49-F238E27FC236}">
                  <a16:creationId xmlns:a16="http://schemas.microsoft.com/office/drawing/2014/main" xmlns="" id="{D93A06B9-F8D5-4735-B7DB-286E7E3443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831"/>
              <a:ext cx="6181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18" name="Graphic 17">
            <a:extLst>
              <a:ext uri="{FF2B5EF4-FFF2-40B4-BE49-F238E27FC236}">
                <a16:creationId xmlns:a16="http://schemas.microsoft.com/office/drawing/2014/main" xmlns="" id="{7A418BDB-C2BE-4BE8-A46E-9724DA38C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61674" y="2262482"/>
            <a:ext cx="1468652" cy="155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6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4C9C8E5-53BC-4144-B786-9CC1109000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9" b="2477"/>
          <a:stretch/>
        </p:blipFill>
        <p:spPr>
          <a:xfrm>
            <a:off x="0" y="-7374"/>
            <a:ext cx="12192000" cy="686537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3EA2F5E-997E-4FD1-BE8A-87FF0AC7E653}"/>
              </a:ext>
            </a:extLst>
          </p:cNvPr>
          <p:cNvGrpSpPr/>
          <p:nvPr/>
        </p:nvGrpSpPr>
        <p:grpSpPr>
          <a:xfrm>
            <a:off x="6096000" y="3425313"/>
            <a:ext cx="5066773" cy="2216470"/>
            <a:chOff x="1029227" y="1126497"/>
            <a:chExt cx="3562437" cy="2216470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3B9C69DE-8F89-4CCD-B181-99217FC6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B15A2F2F-8C10-45BD-B88E-1889FDA1CC4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xmlns="" id="{D16E2CAC-01BC-4460-A862-2F8AF34A8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600.000€ </a:t>
              </a: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045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23F3608-3B41-40EA-8860-A3F5B0C6DE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7" b="7817"/>
          <a:stretch/>
        </p:blipFill>
        <p:spPr>
          <a:xfrm>
            <a:off x="124236" y="358956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3EA2F5E-997E-4FD1-BE8A-87FF0AC7E653}"/>
              </a:ext>
            </a:extLst>
          </p:cNvPr>
          <p:cNvGrpSpPr/>
          <p:nvPr/>
        </p:nvGrpSpPr>
        <p:grpSpPr>
          <a:xfrm>
            <a:off x="6515633" y="1965465"/>
            <a:ext cx="5066773" cy="2216470"/>
            <a:chOff x="1029227" y="1126497"/>
            <a:chExt cx="3562437" cy="2216470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3B9C69DE-8F89-4CCD-B181-99217FC6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B15A2F2F-8C10-45BD-B88E-1889FDA1CC4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xmlns="" id="{D16E2CAC-01BC-4460-A862-2F8AF34A8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120.000€ </a:t>
              </a: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SALES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6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EAE969D-E006-4A74-B7F6-B2D5AB0A2C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9" b="292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3EA2F5E-997E-4FD1-BE8A-87FF0AC7E653}"/>
              </a:ext>
            </a:extLst>
          </p:cNvPr>
          <p:cNvGrpSpPr/>
          <p:nvPr/>
        </p:nvGrpSpPr>
        <p:grpSpPr>
          <a:xfrm>
            <a:off x="1006752" y="4056746"/>
            <a:ext cx="4659756" cy="2216470"/>
            <a:chOff x="1029227" y="1126497"/>
            <a:chExt cx="3562437" cy="2216470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3B9C69DE-8F89-4CCD-B181-99217FC6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B15A2F2F-8C10-45BD-B88E-1889FDA1CC4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xmlns="" id="{D16E2CAC-01BC-4460-A862-2F8AF34A8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362700"/>
              <a:ext cx="3479637" cy="1744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1M€ </a:t>
              </a:r>
              <a:b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</a:b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/STORE </a:t>
              </a:r>
              <a:b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</a:b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/YEAR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3033D39-BA38-4A32-A40C-CE57086FEB86}"/>
              </a:ext>
            </a:extLst>
          </p:cNvPr>
          <p:cNvGrpSpPr/>
          <p:nvPr/>
        </p:nvGrpSpPr>
        <p:grpSpPr>
          <a:xfrm>
            <a:off x="6525493" y="4000166"/>
            <a:ext cx="4659755" cy="2216470"/>
            <a:chOff x="990819" y="1126497"/>
            <a:chExt cx="3276263" cy="2216470"/>
          </a:xfrm>
        </p:grpSpPr>
        <p:sp>
          <p:nvSpPr>
            <p:cNvPr id="15" name="Rectangle 8">
              <a:extLst>
                <a:ext uri="{FF2B5EF4-FFF2-40B4-BE49-F238E27FC236}">
                  <a16:creationId xmlns:a16="http://schemas.microsoft.com/office/drawing/2014/main" xmlns="" id="{E2B04C01-EBD1-4EDF-A2D8-8CBAE99C3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237855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6324817F-B2A9-4679-A78F-6A64061EE54F}"/>
                </a:ext>
              </a:extLst>
            </p:cNvPr>
            <p:cNvSpPr/>
            <p:nvPr/>
          </p:nvSpPr>
          <p:spPr bwMode="auto">
            <a:xfrm>
              <a:off x="990819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xmlns="" id="{104C0864-68ED-4379-A324-957178169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3619" y="1608922"/>
              <a:ext cx="3193463" cy="125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750 </a:t>
              </a:r>
              <a:b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</a:b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STORES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05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F51B44C-5C01-48D3-938C-0B9CB144B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6858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3EA2F5E-997E-4FD1-BE8A-87FF0AC7E653}"/>
              </a:ext>
            </a:extLst>
          </p:cNvPr>
          <p:cNvGrpSpPr/>
          <p:nvPr/>
        </p:nvGrpSpPr>
        <p:grpSpPr>
          <a:xfrm>
            <a:off x="6603092" y="1020780"/>
            <a:ext cx="5066773" cy="2216470"/>
            <a:chOff x="1029227" y="1126497"/>
            <a:chExt cx="3562437" cy="2216470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3B9C69DE-8F89-4CCD-B181-99217FC6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B15A2F2F-8C10-45BD-B88E-1889FDA1CC47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xmlns="" id="{D16E2CAC-01BC-4460-A862-2F8AF34A8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4532"/>
              <a:ext cx="3479637" cy="124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1.5M€ </a:t>
              </a:r>
              <a:b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</a:b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FUNDRAISING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1E30CB7-AFD3-40A2-BBB7-F8A6779270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6" b="-1"/>
          <a:stretch/>
        </p:blipFill>
        <p:spPr>
          <a:xfrm>
            <a:off x="762000" y="4152900"/>
            <a:ext cx="6858000" cy="27051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6AF6FCF1-CF87-452D-9BA5-D5A232C51E5B}"/>
              </a:ext>
            </a:extLst>
          </p:cNvPr>
          <p:cNvGrpSpPr/>
          <p:nvPr/>
        </p:nvGrpSpPr>
        <p:grpSpPr>
          <a:xfrm>
            <a:off x="6603092" y="3513196"/>
            <a:ext cx="5066773" cy="2216470"/>
            <a:chOff x="1029227" y="1126497"/>
            <a:chExt cx="3562437" cy="2216470"/>
          </a:xfrm>
        </p:grpSpPr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xmlns="" id="{D7009466-0BFD-4981-A14A-F73BE46AE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C1F8FDE9-5974-4438-948E-9AF1FA159B91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647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xmlns="" id="{2A9CEC4C-ECF5-4047-B726-D40CD5B6F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4532"/>
              <a:ext cx="3479637" cy="1240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50% </a:t>
              </a:r>
              <a:b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</a:b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COMMITTED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845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1CAACD1-A23A-4350-9554-574D896A3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6" r="4341" b="2716"/>
          <a:stretch/>
        </p:blipFill>
        <p:spPr>
          <a:xfrm>
            <a:off x="0" y="3048"/>
            <a:ext cx="12192000" cy="685495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D9BEE5D0-0307-4FE3-985A-24E5AC3FDE6E}"/>
              </a:ext>
            </a:extLst>
          </p:cNvPr>
          <p:cNvGrpSpPr/>
          <p:nvPr/>
        </p:nvGrpSpPr>
        <p:grpSpPr>
          <a:xfrm>
            <a:off x="0" y="-3048"/>
            <a:ext cx="4927599" cy="6858000"/>
            <a:chOff x="0" y="-3048"/>
            <a:chExt cx="4927599" cy="6858000"/>
          </a:xfrm>
        </p:grpSpPr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xmlns="" id="{9B0D510B-1402-46C5-828A-61F704654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-3048"/>
              <a:ext cx="4927599" cy="685800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5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455A4D2E-9AF5-4D68-B2E6-1B884E8036C3}"/>
                </a:ext>
              </a:extLst>
            </p:cNvPr>
            <p:cNvGrpSpPr/>
            <p:nvPr/>
          </p:nvGrpSpPr>
          <p:grpSpPr>
            <a:xfrm>
              <a:off x="270932" y="2171355"/>
              <a:ext cx="4503821" cy="2515291"/>
              <a:chOff x="683749" y="2262482"/>
              <a:chExt cx="4503821" cy="2515291"/>
            </a:xfrm>
          </p:grpSpPr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xmlns="" id="{7A418BDB-C2BE-4BE8-A46E-9724DA38C7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2201333" y="2262482"/>
                <a:ext cx="1468652" cy="1554038"/>
              </a:xfrm>
              <a:prstGeom prst="rect">
                <a:avLst/>
              </a:prstGeom>
            </p:spPr>
          </p:pic>
          <p:sp>
            <p:nvSpPr>
              <p:cNvPr id="12" name="Rectangle 3">
                <a:extLst>
                  <a:ext uri="{FF2B5EF4-FFF2-40B4-BE49-F238E27FC236}">
                    <a16:creationId xmlns:a16="http://schemas.microsoft.com/office/drawing/2014/main" xmlns="" id="{81ABE852-9FB0-4DB8-9F1F-D47659626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749" y="4296442"/>
                <a:ext cx="450382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/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2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en Sans Light Italic" panose="020B0306030504020204" pitchFamily="34" charset="0"/>
                    <a:ea typeface="Open Sans Light Italic" panose="020B0306030504020204" pitchFamily="34" charset="0"/>
                    <a:cs typeface="Open Sans Light Italic" panose="020B0306030504020204" pitchFamily="34" charset="0"/>
                    <a:sym typeface="Open Sans Bold" charset="0"/>
                  </a:rPr>
                  <a:t>Let’s have a cocktail</a:t>
                </a:r>
              </a:p>
            </p:txBody>
          </p:sp>
          <p:sp>
            <p:nvSpPr>
              <p:cNvPr id="14" name="Line 5">
                <a:extLst>
                  <a:ext uri="{FF2B5EF4-FFF2-40B4-BE49-F238E27FC236}">
                    <a16:creationId xmlns:a16="http://schemas.microsoft.com/office/drawing/2014/main" xmlns="" id="{6EFA4AF6-3321-480B-950E-2C1D63238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9813" y="4153665"/>
                <a:ext cx="2441980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800" dirty="0">
                  <a:solidFill>
                    <a:srgbClr val="000000"/>
                  </a:solidFill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" name="Line 6">
                <a:extLst>
                  <a:ext uri="{FF2B5EF4-FFF2-40B4-BE49-F238E27FC236}">
                    <a16:creationId xmlns:a16="http://schemas.microsoft.com/office/drawing/2014/main" xmlns="" id="{D93A06B9-F8D5-4735-B7DB-286E7E3443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9023" y="4777773"/>
                <a:ext cx="2441980" cy="0"/>
              </a:xfrm>
              <a:prstGeom prst="line">
                <a:avLst/>
              </a:prstGeom>
              <a:noFill/>
              <a:ln w="12700" cap="flat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800">
                  <a:solidFill>
                    <a:srgbClr val="000000"/>
                  </a:solidFill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388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CC94D82-F61A-4EB2-BD3E-A2100153B9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8" b="818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6F62B6D-40D7-4B55-8F68-DD4C8A5F9121}"/>
              </a:ext>
            </a:extLst>
          </p:cNvPr>
          <p:cNvGrpSpPr/>
          <p:nvPr/>
        </p:nvGrpSpPr>
        <p:grpSpPr>
          <a:xfrm>
            <a:off x="1029227" y="695218"/>
            <a:ext cx="3562437" cy="2217600"/>
            <a:chOff x="1029227" y="1126497"/>
            <a:chExt cx="3562437" cy="2217600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xmlns="" id="{C6C3AC7E-5BF0-42FD-A696-4605974D6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03974130-C403-4F5B-A429-5083C90A7A8D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xmlns="" id="{974F5A80-E3DB-4E47-BF00-A1C6201D0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+90%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MARGIN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55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500D8E97-E736-470D-892D-4E8D84B7F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6" b="623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6F62B6D-40D7-4B55-8F68-DD4C8A5F9121}"/>
              </a:ext>
            </a:extLst>
          </p:cNvPr>
          <p:cNvGrpSpPr/>
          <p:nvPr/>
        </p:nvGrpSpPr>
        <p:grpSpPr>
          <a:xfrm>
            <a:off x="8426363" y="1863916"/>
            <a:ext cx="3562437" cy="2217600"/>
            <a:chOff x="1029227" y="1126497"/>
            <a:chExt cx="3562437" cy="2217600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xmlns="" id="{C6C3AC7E-5BF0-42FD-A696-4605974D6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03974130-C403-4F5B-A429-5083C90A7A8D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xmlns="" id="{974F5A80-E3DB-4E47-BF00-A1C6201D0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08922"/>
              <a:ext cx="3479637" cy="125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3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5.000€ </a:t>
              </a:r>
              <a:r>
                <a:rPr lang="en-GB" sz="4000" spc="9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/MONTH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837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30E5D4-10F5-4317-8CD6-54A9ED9D3F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0" b="41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B902607-218F-4B00-8A84-3B448E92C13C}"/>
              </a:ext>
            </a:extLst>
          </p:cNvPr>
          <p:cNvGrpSpPr/>
          <p:nvPr/>
        </p:nvGrpSpPr>
        <p:grpSpPr>
          <a:xfrm>
            <a:off x="5857901" y="3661149"/>
            <a:ext cx="5066773" cy="2217600"/>
            <a:chOff x="1029227" y="1126497"/>
            <a:chExt cx="3562437" cy="2217600"/>
          </a:xfrm>
        </p:grpSpPr>
        <p:sp>
          <p:nvSpPr>
            <p:cNvPr id="12" name="Rectangle 8">
              <a:extLst>
                <a:ext uri="{FF2B5EF4-FFF2-40B4-BE49-F238E27FC236}">
                  <a16:creationId xmlns:a16="http://schemas.microsoft.com/office/drawing/2014/main" xmlns="" id="{20AF533B-8221-43EE-92DA-9BF8BD8CE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7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984234AA-31B2-420B-A1C3-3AB2C1639502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xmlns="" id="{7AF5EBD0-FD0C-4AB3-95F3-4BEB18D23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3479637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+3</a:t>
              </a:r>
              <a:r>
                <a:rPr lang="en-GB" sz="44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minutes</a:t>
              </a:r>
            </a:p>
            <a:p>
              <a:pPr algn="ctr">
                <a:lnSpc>
                  <a:spcPct val="80000"/>
                </a:lnSpc>
              </a:pPr>
              <a:r>
                <a:rPr lang="en-GB" sz="4000" spc="6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PREPARATION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62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54000DF-B1F4-445F-97D6-F3FAEE19AE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143CDC87-73ED-4D7A-BE2E-4A2EAD1208F3}"/>
              </a:ext>
            </a:extLst>
          </p:cNvPr>
          <p:cNvGrpSpPr/>
          <p:nvPr/>
        </p:nvGrpSpPr>
        <p:grpSpPr>
          <a:xfrm>
            <a:off x="1029227" y="3429000"/>
            <a:ext cx="3975392" cy="2217600"/>
            <a:chOff x="1029227" y="1126497"/>
            <a:chExt cx="2962145" cy="2217600"/>
          </a:xfrm>
        </p:grpSpPr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EB546BD3-2126-4FF6-92B6-2A2EE0B68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8" y="1126497"/>
              <a:ext cx="2962144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0D1BA55F-FA99-4CA2-99D6-0577310C3300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xmlns="" id="{2B5E9CD1-FD32-4137-9E5A-94B7ABA2A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027" y="1619181"/>
              <a:ext cx="2879345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GB" sz="6000" spc="12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>Never</a:t>
              </a:r>
              <a:r>
                <a:rPr lang="en-GB" sz="60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  <a:t/>
              </a:r>
              <a:br>
                <a:rPr lang="en-GB" sz="6000" spc="600" dirty="0">
                  <a:solidFill>
                    <a:srgbClr val="D2D2D2"/>
                  </a:solidFill>
                  <a:latin typeface="Open Sans Bold" panose="020B0806030504020204" pitchFamily="34" charset="0"/>
                  <a:ea typeface="Open Sans Bold" panose="020B0806030504020204" pitchFamily="34" charset="0"/>
                  <a:cs typeface="Open Sans Bold" panose="020B0806030504020204" pitchFamily="34" charset="0"/>
                  <a:sym typeface="Open Sans Light" charset="0"/>
                </a:rPr>
              </a:br>
              <a:r>
                <a:rPr lang="en-GB" sz="4000" spc="300" dirty="0">
                  <a:solidFill>
                    <a:srgbClr val="69A7DE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Open Sans Light" charset="0"/>
                </a:rPr>
                <a:t>CONSISTENT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83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1A72C2B6-260C-4080-88DE-D4A952B4BF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1D3A495-8167-437D-99A6-D2CBA93EE962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pic>
        <p:nvPicPr>
          <p:cNvPr id="9" name="Image 1" descr="13-blendbow-sb20170320143-light.jpg">
            <a:extLst>
              <a:ext uri="{FF2B5EF4-FFF2-40B4-BE49-F238E27FC236}">
                <a16:creationId xmlns:a16="http://schemas.microsoft.com/office/drawing/2014/main" xmlns="" id="{CEF1D2C2-99C9-4BA8-8C2C-812AA06AB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200" b="92867" l="6000" r="91300">
                        <a14:foregroundMark x1="26500" y1="70400" x2="26500" y2="70400"/>
                        <a14:foregroundMark x1="11400" y1="80067" x2="11400" y2="80067"/>
                        <a14:foregroundMark x1="11200" y1="80067" x2="17500" y2="72133"/>
                        <a14:foregroundMark x1="17500" y1="72133" x2="15000" y2="60733"/>
                        <a14:foregroundMark x1="6000" y1="82667" x2="6200" y2="74600"/>
                        <a14:foregroundMark x1="9000" y1="51667" x2="7000" y2="51467"/>
                        <a14:foregroundMark x1="10600" y1="51067" x2="8100" y2="51467"/>
                        <a14:foregroundMark x1="12500" y1="47267" x2="13100" y2="38333"/>
                        <a14:foregroundMark x1="13100" y1="38667" x2="10900" y2="44333"/>
                        <a14:foregroundMark x1="10600" y1="40133" x2="10600" y2="44733"/>
                        <a14:foregroundMark x1="10900" y1="44000" x2="12800" y2="45600"/>
                        <a14:foregroundMark x1="18800" y1="41933" x2="17800" y2="33733"/>
                        <a14:foregroundMark x1="17800" y1="33733" x2="31200" y2="35600"/>
                        <a14:foregroundMark x1="31200" y1="35600" x2="32500" y2="37600"/>
                        <a14:foregroundMark x1="16100" y1="32667" x2="28900" y2="33400"/>
                        <a14:foregroundMark x1="28900" y1="33400" x2="22600" y2="33200"/>
                        <a14:foregroundMark x1="87800" y1="53667" x2="91300" y2="79733"/>
                        <a14:foregroundMark x1="91300" y1="79733" x2="88100" y2="84267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162"/>
          <a:stretch/>
        </p:blipFill>
        <p:spPr>
          <a:xfrm>
            <a:off x="3909274" y="903490"/>
            <a:ext cx="5990297" cy="636508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A1E97CEA-5395-41BC-98D9-5E89DAD0BE71}"/>
              </a:ext>
            </a:extLst>
          </p:cNvPr>
          <p:cNvGrpSpPr/>
          <p:nvPr/>
        </p:nvGrpSpPr>
        <p:grpSpPr>
          <a:xfrm>
            <a:off x="446721" y="1126497"/>
            <a:ext cx="3562437" cy="2217600"/>
            <a:chOff x="1029227" y="1126497"/>
            <a:chExt cx="3562437" cy="2217600"/>
          </a:xfrm>
        </p:grpSpPr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xmlns="" id="{480FE9D8-641A-40CA-BE3B-2A0ED173F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7" y="1126497"/>
              <a:ext cx="3562437" cy="2216470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80000"/>
              </a:schemeClr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9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0285CDDC-4FE4-4699-A65F-44659FCF49B1}"/>
                </a:ext>
              </a:extLst>
            </p:cNvPr>
            <p:cNvSpPr/>
            <p:nvPr/>
          </p:nvSpPr>
          <p:spPr bwMode="auto">
            <a:xfrm>
              <a:off x="1029227" y="1126497"/>
              <a:ext cx="82800" cy="2217600"/>
            </a:xfrm>
            <a:prstGeom prst="rect">
              <a:avLst/>
            </a:prstGeom>
            <a:gradFill rotWithShape="0">
              <a:gsLst>
                <a:gs pos="0">
                  <a:srgbClr val="B292DE"/>
                </a:gs>
                <a:gs pos="26312">
                  <a:srgbClr val="8C99E0"/>
                </a:gs>
                <a:gs pos="50258">
                  <a:srgbClr val="65A0E2"/>
                </a:gs>
                <a:gs pos="100000">
                  <a:srgbClr val="89D9C0"/>
                </a:gs>
              </a:gsLst>
              <a:lin ang="16380000" scaled="1"/>
            </a:gradFill>
            <a:ln w="635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en-GB" sz="2800" dirty="0">
                <a:solidFill>
                  <a:srgbClr val="000000"/>
                </a:solidFill>
                <a:latin typeface="Gill Sans" charset="0"/>
                <a:sym typeface="Gill Sans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xmlns="" id="{47CA3B73-94E8-4504-AE53-C47AEF92C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076119" y="1457713"/>
              <a:ext cx="1468652" cy="15540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47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lm demo day_Fixed_KS">
            <a:hlinkClick r:id="" action="ppaction://media"/>
            <a:extLst>
              <a:ext uri="{FF2B5EF4-FFF2-40B4-BE49-F238E27FC236}">
                <a16:creationId xmlns:a16="http://schemas.microsoft.com/office/drawing/2014/main" xmlns="" id="{229BB448-14BD-4BC0-A088-A9D98CDB13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5607" y="599404"/>
            <a:ext cx="9982186" cy="565919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AA6752A-6443-4E80-AE5D-18F324654719}"/>
              </a:ext>
            </a:extLst>
          </p:cNvPr>
          <p:cNvSpPr/>
          <p:nvPr/>
        </p:nvSpPr>
        <p:spPr bwMode="auto">
          <a:xfrm>
            <a:off x="1065607" y="599404"/>
            <a:ext cx="82800" cy="5659192"/>
          </a:xfrm>
          <a:prstGeom prst="rect">
            <a:avLst/>
          </a:prstGeom>
          <a:gradFill rotWithShape="0">
            <a:gsLst>
              <a:gs pos="0">
                <a:srgbClr val="B292DE"/>
              </a:gs>
              <a:gs pos="26312">
                <a:srgbClr val="8C99E0"/>
              </a:gs>
              <a:gs pos="50258">
                <a:srgbClr val="65A0E2"/>
              </a:gs>
              <a:gs pos="100000">
                <a:srgbClr val="89D9C0"/>
              </a:gs>
            </a:gsLst>
            <a:lin ang="16380000" scaled="1"/>
          </a:gradFill>
          <a:ln w="635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000000"/>
              </a:solidFill>
              <a:latin typeface="Gill Sans" charset="0"/>
              <a:sym typeface="Gill Sans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xmlns="" id="{E50C1AA7-8D27-4E78-B384-00E2B0DB32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397724" y="5382110"/>
            <a:ext cx="669024" cy="70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41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B6FDA42-A30D-4E65-92BA-FDC659CE79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1" b="58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xmlns="" id="{BD1A7B7B-0344-468F-8BB8-DCDF25158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9657" y="5663254"/>
            <a:ext cx="669024" cy="707922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B26505D5-D3AF-4E86-9419-860A7427FA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81" y="0"/>
            <a:ext cx="987943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6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A1A1A"/>
      </a:accent1>
      <a:accent2>
        <a:srgbClr val="333399"/>
      </a:accent2>
      <a:accent3>
        <a:srgbClr val="FFFFFF"/>
      </a:accent3>
      <a:accent4>
        <a:srgbClr val="000000"/>
      </a:accent4>
      <a:accent5>
        <a:srgbClr val="ABABAB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">
      <a:majorFont>
        <a:latin typeface="Roboto Regular"/>
        <a:ea typeface="Heiti SC Light"/>
        <a:cs typeface="Heiti SC Light"/>
      </a:majorFont>
      <a:minorFont>
        <a:latin typeface="Roboto Regular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3930</TotalTime>
  <Words>81</Words>
  <Application>Microsoft Macintosh PowerPoint</Application>
  <PresentationFormat>Grand écran</PresentationFormat>
  <Paragraphs>43</Paragraphs>
  <Slides>24</Slides>
  <Notes>3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3" baseType="lpstr">
      <vt:lpstr>Calibri</vt:lpstr>
      <vt:lpstr>Gill Sans</vt:lpstr>
      <vt:lpstr>Heiti SC Light</vt:lpstr>
      <vt:lpstr>ＭＳ Ｐゴシック</vt:lpstr>
      <vt:lpstr>Open Sans Bold</vt:lpstr>
      <vt:lpstr>Open Sans Light</vt:lpstr>
      <vt:lpstr>Open Sans Light Italic</vt:lpstr>
      <vt:lpstr>Roboto Regular</vt:lpstr>
      <vt:lpstr>Title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Kalle Singh</dc:creator>
  <cp:lastModifiedBy>Utilisateur de Microsoft Office</cp:lastModifiedBy>
  <cp:revision>160</cp:revision>
  <dcterms:created xsi:type="dcterms:W3CDTF">2017-11-07T12:22:47Z</dcterms:created>
  <dcterms:modified xsi:type="dcterms:W3CDTF">2018-05-03T12:34:40Z</dcterms:modified>
</cp:coreProperties>
</file>